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48"/>
  </p:notesMasterIdLst>
  <p:sldIdLst>
    <p:sldId id="311" r:id="rId2"/>
    <p:sldId id="313" r:id="rId3"/>
    <p:sldId id="312" r:id="rId4"/>
    <p:sldId id="328" r:id="rId5"/>
    <p:sldId id="314" r:id="rId6"/>
    <p:sldId id="316" r:id="rId7"/>
    <p:sldId id="317" r:id="rId8"/>
    <p:sldId id="318" r:id="rId9"/>
    <p:sldId id="319" r:id="rId10"/>
    <p:sldId id="325" r:id="rId11"/>
    <p:sldId id="326" r:id="rId12"/>
    <p:sldId id="320" r:id="rId13"/>
    <p:sldId id="323" r:id="rId14"/>
    <p:sldId id="324" r:id="rId15"/>
    <p:sldId id="329" r:id="rId16"/>
    <p:sldId id="256" r:id="rId17"/>
    <p:sldId id="282" r:id="rId18"/>
    <p:sldId id="257" r:id="rId19"/>
    <p:sldId id="258" r:id="rId20"/>
    <p:sldId id="259" r:id="rId21"/>
    <p:sldId id="260" r:id="rId22"/>
    <p:sldId id="261" r:id="rId23"/>
    <p:sldId id="262" r:id="rId24"/>
    <p:sldId id="283" r:id="rId25"/>
    <p:sldId id="263" r:id="rId26"/>
    <p:sldId id="264" r:id="rId27"/>
    <p:sldId id="265" r:id="rId28"/>
    <p:sldId id="266" r:id="rId29"/>
    <p:sldId id="284" r:id="rId30"/>
    <p:sldId id="267" r:id="rId31"/>
    <p:sldId id="268" r:id="rId32"/>
    <p:sldId id="269" r:id="rId33"/>
    <p:sldId id="285" r:id="rId34"/>
    <p:sldId id="270" r:id="rId35"/>
    <p:sldId id="327" r:id="rId36"/>
    <p:sldId id="271" r:id="rId37"/>
    <p:sldId id="272" r:id="rId38"/>
    <p:sldId id="273" r:id="rId39"/>
    <p:sldId id="274" r:id="rId40"/>
    <p:sldId id="275" r:id="rId41"/>
    <p:sldId id="276" r:id="rId42"/>
    <p:sldId id="277" r:id="rId43"/>
    <p:sldId id="278" r:id="rId44"/>
    <p:sldId id="279" r:id="rId45"/>
    <p:sldId id="280" r:id="rId46"/>
    <p:sldId id="281" r:id="rId47"/>
  </p:sld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100" d="100"/>
          <a:sy n="100" d="100"/>
        </p:scale>
        <p:origin x="-99" y="12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4/18/2022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2022/4/18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697798" y="1751330"/>
            <a:ext cx="6796405" cy="11988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en-US" altLang="zh-CN" sz="7200" b="1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LLVM</a:t>
            </a:r>
            <a:r>
              <a:rPr lang="zh-CN" altLang="en-US" sz="7200" b="1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实验一汇报</a:t>
            </a:r>
          </a:p>
        </p:txBody>
      </p:sp>
      <p:sp>
        <p:nvSpPr>
          <p:cNvPr id="4" name="矩形 3"/>
          <p:cNvSpPr/>
          <p:nvPr/>
        </p:nvSpPr>
        <p:spPr>
          <a:xfrm>
            <a:off x="4153535" y="3390900"/>
            <a:ext cx="3885565" cy="101473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2000" b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汇报人：</a:t>
            </a:r>
          </a:p>
          <a:p>
            <a:pPr algn="ctr"/>
            <a:r>
              <a:rPr lang="zh-CN" altLang="en-US" sz="2000" b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魏怡健</a:t>
            </a:r>
            <a:r>
              <a:rPr lang="en-US" altLang="zh-CN" sz="2000" b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	</a:t>
            </a:r>
            <a:r>
              <a:rPr lang="zh-CN" altLang="en-US" sz="2000" b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宗吉祥</a:t>
            </a:r>
            <a:r>
              <a:rPr lang="en-US" altLang="zh-CN" sz="2000" b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	</a:t>
            </a:r>
            <a:r>
              <a:rPr lang="zh-CN" altLang="en-US" sz="2000" b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徐天昊</a:t>
            </a:r>
          </a:p>
          <a:p>
            <a:pPr algn="ctr"/>
            <a:endParaRPr lang="zh-CN" altLang="en-US" sz="2000" b="1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token_01(1)(1)"/>
          <p:cNvPicPr>
            <a:picLocks noChangeAspect="1"/>
          </p:cNvPicPr>
          <p:nvPr/>
        </p:nvPicPr>
        <p:blipFill>
          <a:blip r:embed="rId2"/>
          <a:srcRect l="63487" t="49917" b="34926"/>
          <a:stretch>
            <a:fillRect/>
          </a:stretch>
        </p:blipFill>
        <p:spPr>
          <a:xfrm>
            <a:off x="106045" y="1189990"/>
            <a:ext cx="6259830" cy="370776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484620" y="2138680"/>
            <a:ext cx="552323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3200" b="1">
                <a:latin typeface="Times New Roman" panose="02020603050405020304" charset="0"/>
                <a:cs typeface="Times New Roman" panose="02020603050405020304" charset="0"/>
              </a:rPr>
              <a:t> 创建 ASTContext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sz="3200" b="1">
              <a:latin typeface="Times New Roman" panose="02020603050405020304" charset="0"/>
              <a:cs typeface="Times New Roman" panose="020206030504050203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3200" b="1">
                <a:latin typeface="Times New Roman" panose="02020603050405020304" charset="0"/>
                <a:cs typeface="Times New Roman" panose="02020603050405020304" charset="0"/>
              </a:rPr>
              <a:t> 创建 ASTConsumer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token_01(1)(1)"/>
          <p:cNvPicPr>
            <a:picLocks noChangeAspect="1"/>
          </p:cNvPicPr>
          <p:nvPr/>
        </p:nvPicPr>
        <p:blipFill>
          <a:blip r:embed="rId2"/>
          <a:srcRect l="63487" t="64910" b="10220"/>
          <a:stretch>
            <a:fillRect/>
          </a:stretch>
        </p:blipFill>
        <p:spPr>
          <a:xfrm>
            <a:off x="151130" y="974090"/>
            <a:ext cx="3983355" cy="387159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425950" y="1707515"/>
            <a:ext cx="7885430" cy="25533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sz="4000" b="1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4000" b="1"/>
              <a:t>创建 Sema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sz="4000" b="1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4000" b="1"/>
              <a:t>构建 abstract syntax tree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token_01(1)(1)"/>
          <p:cNvPicPr>
            <a:picLocks noChangeAspect="1"/>
          </p:cNvPicPr>
          <p:nvPr/>
        </p:nvPicPr>
        <p:blipFill>
          <a:blip r:embed="rId2"/>
          <a:srcRect l="14794" t="51008" r="46502" b="27073"/>
          <a:stretch>
            <a:fillRect/>
          </a:stretch>
        </p:blipFill>
        <p:spPr>
          <a:xfrm>
            <a:off x="0" y="0"/>
            <a:ext cx="5746115" cy="464248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6505575" y="1383665"/>
            <a:ext cx="4853305" cy="181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/>
              <a:t>创建预处理器；</a:t>
            </a:r>
          </a:p>
          <a:p>
            <a:endParaRPr lang="zh-CN" altLang="en-US" sz="2800" b="1"/>
          </a:p>
          <a:p>
            <a:r>
              <a:rPr lang="zh-CN" altLang="en-US" sz="2800" b="1"/>
              <a:t>构建IdentifierTable Identifiers;</a:t>
            </a:r>
          </a:p>
          <a:p>
            <a:endParaRPr lang="zh-CN" altLang="en-US" sz="2800" b="1"/>
          </a:p>
        </p:txBody>
      </p:sp>
      <p:sp>
        <p:nvSpPr>
          <p:cNvPr id="4" name="文本框 3"/>
          <p:cNvSpPr txBox="1"/>
          <p:nvPr/>
        </p:nvSpPr>
        <p:spPr>
          <a:xfrm>
            <a:off x="1801495" y="5130165"/>
            <a:ext cx="935355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>
                <a:sym typeface="+mn-ea"/>
              </a:rPr>
              <a:t>之后调用</a:t>
            </a:r>
            <a:r>
              <a:rPr lang="zh-CN" altLang="en-US" sz="2400" b="1"/>
              <a:t>Preprocessor::Initialize 函数初始化 编程语言关键字（TokenKinds.def ）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token_01(1)(1)"/>
          <p:cNvPicPr>
            <a:picLocks noChangeAspect="1"/>
          </p:cNvPicPr>
          <p:nvPr/>
        </p:nvPicPr>
        <p:blipFill>
          <a:blip r:embed="rId2"/>
          <a:srcRect l="2084" t="68655" r="49836" b="9334"/>
          <a:stretch>
            <a:fillRect/>
          </a:stretch>
        </p:blipFill>
        <p:spPr>
          <a:xfrm>
            <a:off x="107315" y="97155"/>
            <a:ext cx="6168390" cy="402844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61810" y="648970"/>
            <a:ext cx="3873500" cy="34766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b="1">
                <a:latin typeface="Times New Roman" panose="02020603050405020304" charset="0"/>
                <a:cs typeface="Times New Roman" panose="02020603050405020304" charset="0"/>
              </a:rPr>
              <a:t>Lexer</a:t>
            </a:r>
            <a:r>
              <a:rPr lang="zh-CN" altLang="en-US" sz="2000" b="1">
                <a:latin typeface="Times New Roman" panose="02020603050405020304" charset="0"/>
                <a:cs typeface="Times New Roman" panose="02020603050405020304" charset="0"/>
              </a:rPr>
              <a:t>被</a:t>
            </a:r>
            <a:r>
              <a:rPr lang="en-US" altLang="zh-CN" sz="2000" b="1">
                <a:latin typeface="Times New Roman" panose="02020603050405020304" charset="0"/>
                <a:cs typeface="Times New Roman" panose="02020603050405020304" charset="0"/>
              </a:rPr>
              <a:t>Parse</a:t>
            </a:r>
            <a:r>
              <a:rPr lang="zh-CN" altLang="en-US" sz="2000" b="1">
                <a:latin typeface="Times New Roman" panose="02020603050405020304" charset="0"/>
                <a:cs typeface="Times New Roman" panose="02020603050405020304" charset="0"/>
              </a:rPr>
              <a:t>调用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sz="2000" b="1">
              <a:latin typeface="Times New Roman" panose="02020603050405020304" charset="0"/>
              <a:cs typeface="Times New Roman" panose="020206030504050203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b="1">
                <a:latin typeface="Times New Roman" panose="02020603050405020304" charset="0"/>
                <a:cs typeface="Times New Roman" panose="02020603050405020304" charset="0"/>
              </a:rPr>
              <a:t>Lexer::Lex 函数准备接收一个新的 Token，并做一些预备工作；然后调用 Lexer::LexTokenInternal 函数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sz="2000" b="1">
              <a:latin typeface="Times New Roman" panose="02020603050405020304" charset="0"/>
              <a:cs typeface="Times New Roman" panose="020206030504050203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b="1">
                <a:latin typeface="Times New Roman" panose="02020603050405020304" charset="0"/>
                <a:cs typeface="Times New Roman" panose="02020603050405020304" charset="0"/>
              </a:rPr>
              <a:t>Lexer::LexTokenInternal 函数会依次解析每个字符，当检测到以字符 </a:t>
            </a:r>
            <a:r>
              <a:rPr lang="en-US" altLang="zh-CN" sz="2000" b="1">
                <a:latin typeface="Times New Roman" panose="02020603050405020304" charset="0"/>
                <a:cs typeface="Times New Roman" panose="02020603050405020304" charset="0"/>
              </a:rPr>
              <a:t>u</a:t>
            </a:r>
            <a:r>
              <a:rPr lang="zh-CN" altLang="en-US" sz="2000" b="1">
                <a:latin typeface="Times New Roman" panose="02020603050405020304" charset="0"/>
                <a:cs typeface="Times New Roman" panose="02020603050405020304" charset="0"/>
              </a:rPr>
              <a:t>开头后，会调用 Lexer::LexIdentifier 函数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175385" y="4858385"/>
            <a:ext cx="507873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/>
              <a:t>Lexer::LexIdentifier 函数找到第一个正文字符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6969125" y="4858385"/>
            <a:ext cx="422846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/>
              <a:t>更新 Token的长度、位置、类型 信息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token_01(1)(1)"/>
          <p:cNvPicPr>
            <a:picLocks noChangeAspect="1"/>
          </p:cNvPicPr>
          <p:nvPr/>
        </p:nvPicPr>
        <p:blipFill>
          <a:blip r:embed="rId2"/>
          <a:srcRect l="21763" t="85458" r="41763" b="1611"/>
          <a:stretch>
            <a:fillRect/>
          </a:stretch>
        </p:blipFill>
        <p:spPr>
          <a:xfrm>
            <a:off x="399415" y="280670"/>
            <a:ext cx="5468620" cy="276606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128385" y="553085"/>
            <a:ext cx="553529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/>
              <a:t>调用 setRawIdentifierData 更新 Token 的 PtrData 属性；</a:t>
            </a:r>
          </a:p>
          <a:p>
            <a:endParaRPr lang="zh-CN" altLang="en-US" sz="2000" b="1"/>
          </a:p>
        </p:txBody>
      </p:sp>
      <p:sp>
        <p:nvSpPr>
          <p:cNvPr id="5" name="文本框 4"/>
          <p:cNvSpPr txBox="1"/>
          <p:nvPr/>
        </p:nvSpPr>
        <p:spPr>
          <a:xfrm>
            <a:off x="6042025" y="2025650"/>
            <a:ext cx="564261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/>
              <a:t>再调用 Preprocessor 的 LookUpIdentifierInfo 函数更新Token的信息：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2448560" y="3687445"/>
            <a:ext cx="851281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/>
              <a:t>根据 IdentifierInfo 的信息更新 Token ；</a:t>
            </a:r>
          </a:p>
          <a:p>
            <a:r>
              <a:rPr lang="zh-CN" altLang="en-US" sz="2400" b="1"/>
              <a:t>调用Identifier.setIdentifierInfo 更新 PtrData；</a:t>
            </a:r>
          </a:p>
          <a:p>
            <a:r>
              <a:rPr lang="zh-CN" altLang="en-US" sz="2400" b="1"/>
              <a:t>调用Identifier.setKind(II-&gt;getTokenID()); 更新 Kind</a:t>
            </a:r>
            <a:r>
              <a:rPr lang="zh-CN" altLang="en-US"/>
              <a:t>；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1823085" y="5672455"/>
            <a:ext cx="829627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>
                <a:solidFill>
                  <a:srgbClr val="FF0000"/>
                </a:solidFill>
              </a:rPr>
              <a:t>至此，Lexer::LexIdentifier 函数就完成了将void 解析为 Token 的使命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828925" y="2863850"/>
            <a:ext cx="6116320" cy="82994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en-US" altLang="zh-CN" sz="4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02 .</a:t>
            </a:r>
            <a:r>
              <a:rPr lang="zh-CN" altLang="en-US" sz="4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本次实验</a:t>
            </a:r>
            <a:r>
              <a:rPr lang="zh-CN" sz="4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代码实现</a:t>
            </a:r>
            <a:r>
              <a:rPr lang="en-US" altLang="zh-CN" sz="4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endParaRPr lang="zh-CN" altLang="en-US" sz="48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a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6720" y="0"/>
            <a:ext cx="387540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a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rcRect b="68620"/>
          <a:stretch>
            <a:fillRect/>
          </a:stretch>
        </p:blipFill>
        <p:spPr>
          <a:xfrm>
            <a:off x="1881505" y="1028700"/>
            <a:ext cx="8996045" cy="499618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1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3442653" y="886460"/>
            <a:ext cx="5305425" cy="50847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矩形 1"/>
          <p:cNvSpPr/>
          <p:nvPr/>
        </p:nvSpPr>
        <p:spPr>
          <a:xfrm>
            <a:off x="4973955" y="1468755"/>
            <a:ext cx="2243455" cy="1588770"/>
          </a:xfrm>
          <a:prstGeom prst="rect">
            <a:avLst/>
          </a:prstGeom>
          <a:noFill/>
          <a:ln w="28575" cmpd="thickThin">
            <a:solidFill>
              <a:srgbClr val="FF0000"/>
            </a:solidFill>
            <a:prstDash val="dashDot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a"/>
          <p:cNvPicPr>
            <a:picLocks noChangeAspect="1"/>
          </p:cNvPicPr>
          <p:nvPr/>
        </p:nvPicPr>
        <p:blipFill>
          <a:blip r:embed="rId2"/>
          <a:srcRect t="31028" r="328" b="48093"/>
          <a:stretch>
            <a:fillRect/>
          </a:stretch>
        </p:blipFill>
        <p:spPr>
          <a:xfrm>
            <a:off x="1505585" y="1477645"/>
            <a:ext cx="9295765" cy="344614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a"/>
          <p:cNvPicPr>
            <a:picLocks noChangeAspect="1"/>
          </p:cNvPicPr>
          <p:nvPr/>
        </p:nvPicPr>
        <p:blipFill>
          <a:blip r:embed="rId2"/>
          <a:srcRect t="51312" r="-992" b="31306"/>
          <a:stretch>
            <a:fillRect/>
          </a:stretch>
        </p:blipFill>
        <p:spPr>
          <a:xfrm>
            <a:off x="1689100" y="2247900"/>
            <a:ext cx="9531350" cy="290322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20370" y="55245"/>
            <a:ext cx="1402080" cy="82994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zh-CN" altLang="en-US" sz="4800" b="1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目录</a:t>
            </a:r>
          </a:p>
        </p:txBody>
      </p:sp>
      <p:sp>
        <p:nvSpPr>
          <p:cNvPr id="3" name="矩形 2"/>
          <p:cNvSpPr/>
          <p:nvPr/>
        </p:nvSpPr>
        <p:spPr>
          <a:xfrm>
            <a:off x="2777490" y="1420495"/>
            <a:ext cx="6219190" cy="82994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en-US" altLang="zh-CN" sz="4800" b="1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01 .</a:t>
            </a:r>
            <a:r>
              <a:rPr lang="zh-CN" altLang="en-US" sz="4800" b="1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浅谈</a:t>
            </a:r>
            <a:r>
              <a:rPr lang="en-US" altLang="zh-CN" sz="4800" b="1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clang</a:t>
            </a:r>
            <a:r>
              <a:rPr lang="zh-CN" altLang="en-US" sz="4800" b="1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前端流程</a:t>
            </a:r>
            <a:r>
              <a:rPr lang="en-US" altLang="zh-CN" sz="4800" b="1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endParaRPr lang="zh-CN" altLang="en-US" sz="4800" b="1">
              <a:ln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5" name="矩形 4"/>
          <p:cNvSpPr/>
          <p:nvPr/>
        </p:nvSpPr>
        <p:spPr>
          <a:xfrm>
            <a:off x="2828925" y="2863850"/>
            <a:ext cx="6116320" cy="82994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en-US" altLang="zh-CN" sz="4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02 .</a:t>
            </a:r>
            <a:r>
              <a:rPr lang="zh-CN" altLang="en-US" sz="4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本次实验</a:t>
            </a:r>
            <a:r>
              <a:rPr lang="zh-CN" sz="4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代码实现</a:t>
            </a:r>
            <a:r>
              <a:rPr lang="en-US" altLang="zh-CN" sz="4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endParaRPr lang="zh-CN" altLang="en-US" sz="48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6" name="矩形 5"/>
          <p:cNvSpPr/>
          <p:nvPr/>
        </p:nvSpPr>
        <p:spPr>
          <a:xfrm>
            <a:off x="3342640" y="4307205"/>
            <a:ext cx="5506720" cy="82994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en-US" altLang="zh-CN" sz="4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03 .</a:t>
            </a:r>
            <a:r>
              <a:rPr lang="zh-CN" altLang="en-US" sz="4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结果展示与总结</a:t>
            </a:r>
            <a:r>
              <a:rPr lang="en-US" altLang="zh-CN" sz="4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endParaRPr lang="zh-CN" altLang="en-US" sz="48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a"/>
          <p:cNvPicPr>
            <a:picLocks noChangeAspect="1"/>
          </p:cNvPicPr>
          <p:nvPr/>
        </p:nvPicPr>
        <p:blipFill>
          <a:blip r:embed="rId2"/>
          <a:srcRect t="67398" r="-393"/>
          <a:stretch>
            <a:fillRect/>
          </a:stretch>
        </p:blipFill>
        <p:spPr>
          <a:xfrm>
            <a:off x="2593340" y="1198880"/>
            <a:ext cx="7759700" cy="4459605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3342640" y="4307205"/>
            <a:ext cx="5506720" cy="82994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en-US" altLang="zh-CN" sz="4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03 .</a:t>
            </a:r>
            <a:r>
              <a:rPr lang="zh-CN" altLang="en-US" sz="4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结果展示与总结</a:t>
            </a:r>
            <a:r>
              <a:rPr lang="en-US" altLang="zh-CN" sz="4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endParaRPr lang="zh-CN" altLang="en-US" sz="48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2874645" y="3013710"/>
            <a:ext cx="6219190" cy="82994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en-US" altLang="zh-CN" sz="4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01 .</a:t>
            </a:r>
            <a:r>
              <a:rPr lang="zh-CN" altLang="en-US" sz="4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浅谈</a:t>
            </a:r>
            <a:r>
              <a:rPr lang="en-US" altLang="zh-CN" sz="4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clang</a:t>
            </a:r>
            <a:r>
              <a:rPr lang="zh-CN" altLang="en-US" sz="4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前端流程</a:t>
            </a:r>
            <a:r>
              <a:rPr lang="en-US" altLang="zh-CN" sz="4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endParaRPr lang="zh-CN" altLang="en-US" sz="48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16840" y="186055"/>
            <a:ext cx="3002280" cy="64516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en-US" altLang="zh-CN" sz="3600" b="1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clang</a:t>
            </a:r>
            <a:r>
              <a:rPr lang="zh-CN" altLang="en-US" sz="3600" b="1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前端流程</a:t>
            </a:r>
          </a:p>
        </p:txBody>
      </p:sp>
      <p:pic>
        <p:nvPicPr>
          <p:cNvPr id="3" name="图片 2" descr="token_01(1)(1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1840" y="0"/>
            <a:ext cx="4806950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8649335" y="4739640"/>
            <a:ext cx="305244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>
                <a:latin typeface="Times New Roman" panose="02020603050405020304" charset="0"/>
                <a:cs typeface="Times New Roman" panose="02020603050405020304" charset="0"/>
              </a:rPr>
              <a:t>clang编译器前端负责从源码生成中间码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token_01(1)(1)"/>
          <p:cNvPicPr>
            <a:picLocks noChangeAspect="1"/>
          </p:cNvPicPr>
          <p:nvPr/>
        </p:nvPicPr>
        <p:blipFill>
          <a:blip r:embed="rId2"/>
          <a:srcRect l="44612" r="34556" b="82029"/>
          <a:stretch>
            <a:fillRect/>
          </a:stretch>
        </p:blipFill>
        <p:spPr>
          <a:xfrm>
            <a:off x="810260" y="516890"/>
            <a:ext cx="4145280" cy="510222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94375" y="2189480"/>
            <a:ext cx="568515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b="1" dirty="0">
                <a:latin typeface="Times New Roman" panose="02020603050405020304" charset="0"/>
                <a:cs typeface="Times New Roman" panose="02020603050405020304" charset="0"/>
              </a:rPr>
              <a:t>main </a:t>
            </a:r>
            <a:r>
              <a:rPr lang="en-US" altLang="zh-CN" sz="2000" b="1" dirty="0" err="1">
                <a:latin typeface="Times New Roman" panose="02020603050405020304" charset="0"/>
                <a:cs typeface="Times New Roman" panose="02020603050405020304" charset="0"/>
              </a:rPr>
              <a:t>函数检测输入的参数是否包含以</a:t>
            </a:r>
            <a:r>
              <a:rPr lang="en-US" altLang="zh-CN" sz="2000" b="1" dirty="0">
                <a:latin typeface="Times New Roman" panose="02020603050405020304" charset="0"/>
                <a:cs typeface="Times New Roman" panose="02020603050405020304" charset="0"/>
              </a:rPr>
              <a:t> -cc1 </a:t>
            </a:r>
            <a:r>
              <a:rPr lang="en-US" altLang="zh-CN" sz="2000" b="1" dirty="0" err="1">
                <a:latin typeface="Times New Roman" panose="02020603050405020304" charset="0"/>
                <a:cs typeface="Times New Roman" panose="02020603050405020304" charset="0"/>
              </a:rPr>
              <a:t>开头的参数</a:t>
            </a:r>
            <a:r>
              <a:rPr lang="zh-CN" altLang="en-US" sz="2000" b="1" dirty="0">
                <a:latin typeface="Times New Roman" panose="02020603050405020304" charset="0"/>
                <a:cs typeface="Times New Roman" panose="02020603050405020304" charset="0"/>
              </a:rPr>
              <a:t>，再</a:t>
            </a:r>
            <a:r>
              <a:rPr lang="en-US" altLang="zh-CN" sz="2000" b="1" dirty="0" err="1">
                <a:latin typeface="Times New Roman" panose="02020603050405020304" charset="0"/>
                <a:cs typeface="Times New Roman" panose="02020603050405020304" charset="0"/>
              </a:rPr>
              <a:t>分发不同的</a:t>
            </a:r>
            <a:r>
              <a:rPr lang="en-US" altLang="zh-CN" sz="2000" b="1" dirty="0">
                <a:latin typeface="Times New Roman" panose="02020603050405020304" charset="0"/>
                <a:cs typeface="Times New Roman" panose="02020603050405020304" charset="0"/>
              </a:rPr>
              <a:t> cc1类型。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6224905" y="3724910"/>
            <a:ext cx="466026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b="1">
                <a:latin typeface="Times New Roman" panose="02020603050405020304" charset="0"/>
                <a:cs typeface="Times New Roman" panose="02020603050405020304" charset="0"/>
              </a:rPr>
              <a:t>-cc1 : LLVM 'Clang' Compiler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sz="2000" b="1">
              <a:latin typeface="Times New Roman" panose="02020603050405020304" charset="0"/>
              <a:cs typeface="Times New Roman" panose="020206030504050203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b="1">
                <a:latin typeface="Times New Roman" panose="02020603050405020304" charset="0"/>
                <a:cs typeface="Times New Roman" panose="02020603050405020304" charset="0"/>
              </a:rPr>
              <a:t>-cc1as : Clang Integrated Assembler</a:t>
            </a:r>
          </a:p>
        </p:txBody>
      </p:sp>
      <p:sp>
        <p:nvSpPr>
          <p:cNvPr id="6" name="矩形 5"/>
          <p:cNvSpPr/>
          <p:nvPr/>
        </p:nvSpPr>
        <p:spPr>
          <a:xfrm>
            <a:off x="3473450" y="4533265"/>
            <a:ext cx="1736725" cy="1426845"/>
          </a:xfrm>
          <a:prstGeom prst="rect">
            <a:avLst/>
          </a:prstGeom>
          <a:noFill/>
          <a:ln w="44450" cmpd="thickThin">
            <a:solidFill>
              <a:schemeClr val="accent1"/>
            </a:solidFill>
            <a:prstDash val="dashDot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6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token_01(1)(1)"/>
          <p:cNvPicPr>
            <a:picLocks noChangeAspect="1"/>
          </p:cNvPicPr>
          <p:nvPr/>
        </p:nvPicPr>
        <p:blipFill>
          <a:blip r:embed="rId2"/>
          <a:srcRect l="37290" t="14418" r="16889" b="66595"/>
          <a:stretch>
            <a:fillRect/>
          </a:stretch>
        </p:blipFill>
        <p:spPr>
          <a:xfrm>
            <a:off x="86360" y="1039495"/>
            <a:ext cx="7049770" cy="416814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5287645" y="2377440"/>
            <a:ext cx="538480" cy="52197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zh-CN" altLang="en-US" sz="2800" b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①</a:t>
            </a:r>
          </a:p>
        </p:txBody>
      </p:sp>
      <p:sp>
        <p:nvSpPr>
          <p:cNvPr id="4" name="矩形 3"/>
          <p:cNvSpPr/>
          <p:nvPr/>
        </p:nvSpPr>
        <p:spPr>
          <a:xfrm>
            <a:off x="882650" y="2377440"/>
            <a:ext cx="538480" cy="52197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zh-CN" altLang="en-US" sz="2800" b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②</a:t>
            </a:r>
          </a:p>
        </p:txBody>
      </p:sp>
      <p:sp>
        <p:nvSpPr>
          <p:cNvPr id="5" name="矩形 4"/>
          <p:cNvSpPr/>
          <p:nvPr/>
        </p:nvSpPr>
        <p:spPr>
          <a:xfrm>
            <a:off x="3655695" y="3561715"/>
            <a:ext cx="538480" cy="52197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zh-CN" altLang="en-US" sz="2800" b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③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7524750" y="808990"/>
            <a:ext cx="424688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b="1"/>
              <a:t>调用  </a:t>
            </a:r>
          </a:p>
          <a:p>
            <a:pPr indent="0">
              <a:buFont typeface="Arial" panose="020B0604020202020204" pitchFamily="34" charset="0"/>
              <a:buNone/>
            </a:pPr>
            <a:r>
              <a:rPr lang="zh-CN" altLang="en-US" sz="2400" b="1"/>
              <a:t>ExecuteCompilerInvocation</a:t>
            </a:r>
            <a:r>
              <a:rPr lang="en-US" altLang="zh-CN" sz="2400" b="1"/>
              <a:t>()</a:t>
            </a:r>
            <a:r>
              <a:rPr lang="zh-CN" altLang="en-US" sz="2400" b="1"/>
              <a:t> </a:t>
            </a:r>
          </a:p>
          <a:p>
            <a:pPr indent="0">
              <a:buFont typeface="Arial" panose="020B0604020202020204" pitchFamily="34" charset="0"/>
              <a:buNone/>
            </a:pPr>
            <a:r>
              <a:rPr lang="zh-CN" altLang="en-US" sz="2400" b="1"/>
              <a:t>函数执行编译任务。</a:t>
            </a:r>
          </a:p>
          <a:p>
            <a:pPr indent="0">
              <a:buFont typeface="Arial" panose="020B0604020202020204" pitchFamily="34" charset="0"/>
              <a:buNone/>
            </a:pPr>
            <a:endParaRPr lang="zh-CN" altLang="en-US" sz="2400" b="1"/>
          </a:p>
        </p:txBody>
      </p:sp>
      <p:sp>
        <p:nvSpPr>
          <p:cNvPr id="7" name="文本框 6"/>
          <p:cNvSpPr txBox="1"/>
          <p:nvPr/>
        </p:nvSpPr>
        <p:spPr>
          <a:xfrm>
            <a:off x="7449185" y="2899410"/>
            <a:ext cx="5669280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zh-CN" altLang="en-US" sz="2400" b="1">
                <a:latin typeface="Times New Roman" panose="02020603050405020304" charset="0"/>
                <a:cs typeface="Times New Roman" panose="02020603050405020304" charset="0"/>
              </a:rPr>
              <a:t>加载 plugin；</a:t>
            </a:r>
          </a:p>
          <a:p>
            <a:pPr marL="342900" indent="-342900">
              <a:buAutoNum type="arabicPeriod"/>
            </a:pPr>
            <a:endParaRPr lang="zh-CN" altLang="en-US" sz="2400" b="1">
              <a:latin typeface="Times New Roman" panose="02020603050405020304" charset="0"/>
              <a:cs typeface="Times New Roman" panose="02020603050405020304" charset="0"/>
            </a:endParaRPr>
          </a:p>
          <a:p>
            <a:pPr marL="342900" indent="-342900">
              <a:buAutoNum type="arabicPeriod"/>
            </a:pPr>
            <a:r>
              <a:rPr lang="zh-CN" altLang="en-US" sz="2400" b="1">
                <a:latin typeface="Times New Roman" panose="02020603050405020304" charset="0"/>
                <a:cs typeface="Times New Roman" panose="02020603050405020304" charset="0"/>
              </a:rPr>
              <a:t> 创建需要执行的编译器前端任务。</a:t>
            </a:r>
          </a:p>
          <a:p>
            <a:pPr marL="342900" indent="-342900">
              <a:buAutoNum type="arabicPeriod"/>
            </a:pPr>
            <a:endParaRPr lang="zh-CN" altLang="en-US" sz="2400" b="1">
              <a:latin typeface="Times New Roman" panose="02020603050405020304" charset="0"/>
              <a:cs typeface="Times New Roman" panose="02020603050405020304" charset="0"/>
            </a:endParaRPr>
          </a:p>
          <a:p>
            <a:pPr marL="342900" indent="-342900">
              <a:buAutoNum type="arabicPeriod"/>
            </a:pPr>
            <a:r>
              <a:rPr lang="zh-CN" altLang="en-US" sz="2400" b="1">
                <a:latin typeface="Times New Roman" panose="02020603050405020304" charset="0"/>
                <a:cs typeface="Times New Roman" panose="02020603050405020304" charset="0"/>
              </a:rPr>
              <a:t>执行编译任务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token_01(1)(1)"/>
          <p:cNvPicPr>
            <a:picLocks noChangeAspect="1"/>
          </p:cNvPicPr>
          <p:nvPr/>
        </p:nvPicPr>
        <p:blipFill>
          <a:blip r:embed="rId2"/>
          <a:srcRect l="37028" t="33352" r="28956" b="54750"/>
          <a:stretch>
            <a:fillRect/>
          </a:stretch>
        </p:blipFill>
        <p:spPr>
          <a:xfrm>
            <a:off x="227330" y="378460"/>
            <a:ext cx="6172200" cy="308038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6667500" y="488315"/>
            <a:ext cx="4876165" cy="3230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/>
              <a:t> 获取输入文件，并调用Act.BeginSourceFile()</a:t>
            </a:r>
          </a:p>
          <a:p>
            <a:endParaRPr lang="zh-CN" altLang="en-US" sz="2800" b="1"/>
          </a:p>
          <a:p>
            <a:endParaRPr lang="zh-CN" altLang="en-US" sz="2800" b="1"/>
          </a:p>
          <a:p>
            <a:r>
              <a:rPr lang="zh-CN" altLang="en-US" sz="2800" b="1"/>
              <a:t>创建 </a:t>
            </a:r>
          </a:p>
          <a:p>
            <a:r>
              <a:rPr lang="zh-CN" altLang="en-US" sz="2800" b="1"/>
              <a:t>FileManager 和 SourceManager</a:t>
            </a:r>
          </a:p>
          <a:p>
            <a:endParaRPr lang="zh-CN" altLang="en-US"/>
          </a:p>
          <a:p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294130" y="4415790"/>
            <a:ext cx="444500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>
                <a:latin typeface="Times New Roman" panose="02020603050405020304" charset="0"/>
                <a:cs typeface="Times New Roman" panose="02020603050405020304" charset="0"/>
              </a:rPr>
              <a:t>FileManager</a:t>
            </a:r>
            <a:r>
              <a:rPr lang="en-US" altLang="zh-CN" sz="2800" b="1">
                <a:latin typeface="Times New Roman" panose="02020603050405020304" charset="0"/>
                <a:cs typeface="Times New Roman" panose="02020603050405020304" charset="0"/>
              </a:rPr>
              <a:t>:</a:t>
            </a:r>
            <a:r>
              <a:rPr lang="zh-CN" altLang="en-US" sz="2800" b="1">
                <a:latin typeface="Times New Roman" panose="02020603050405020304" charset="0"/>
                <a:cs typeface="Times New Roman" panose="02020603050405020304" charset="0"/>
              </a:rPr>
              <a:t>文件系统交互，文件缓存、目录查找等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7141210" y="4415790"/>
            <a:ext cx="415417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/>
              <a:t>SourceManager </a:t>
            </a:r>
            <a:r>
              <a:rPr lang="en-US" altLang="zh-CN" sz="2800" b="1"/>
              <a:t>:</a:t>
            </a:r>
            <a:r>
              <a:rPr lang="zh-CN" altLang="en-US" sz="2800" b="1"/>
              <a:t>查找并将文件缓存到内存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token_01(1)(1)"/>
          <p:cNvPicPr>
            <a:picLocks noChangeAspect="1"/>
          </p:cNvPicPr>
          <p:nvPr/>
        </p:nvPicPr>
        <p:blipFill>
          <a:blip r:embed="rId2"/>
          <a:srcRect l="1546" t="49130" r="41171"/>
          <a:stretch>
            <a:fillRect/>
          </a:stretch>
        </p:blipFill>
        <p:spPr>
          <a:xfrm>
            <a:off x="426720" y="130810"/>
            <a:ext cx="5104130" cy="6466840"/>
          </a:xfrm>
          <a:prstGeom prst="rect">
            <a:avLst/>
          </a:prstGeom>
        </p:spPr>
      </p:pic>
      <p:pic>
        <p:nvPicPr>
          <p:cNvPr id="2" name="图片 1" descr="token_01(1)(1)"/>
          <p:cNvPicPr>
            <a:picLocks noChangeAspect="1"/>
          </p:cNvPicPr>
          <p:nvPr/>
        </p:nvPicPr>
        <p:blipFill>
          <a:blip r:embed="rId2"/>
          <a:srcRect l="63487" t="49917" b="9602"/>
          <a:stretch>
            <a:fillRect/>
          </a:stretch>
        </p:blipFill>
        <p:spPr>
          <a:xfrm>
            <a:off x="7056120" y="199390"/>
            <a:ext cx="3837305" cy="6069965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8007.500787401575,&quot;width&quot;:8355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0800,&quot;width&quot;:6103}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</TotalTime>
  <Words>345</Words>
  <Application>Microsoft Office PowerPoint</Application>
  <PresentationFormat>宽屏</PresentationFormat>
  <Paragraphs>84</Paragraphs>
  <Slides>46</Slides>
  <Notes>26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46</vt:i4>
      </vt:variant>
    </vt:vector>
  </HeadingPairs>
  <TitlesOfParts>
    <vt:vector size="50" baseType="lpstr">
      <vt:lpstr>Arial</vt:lpstr>
      <vt:lpstr>Calibri</vt:lpstr>
      <vt:lpstr>Times New Roman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马 月骁</cp:lastModifiedBy>
  <cp:revision>9</cp:revision>
  <dcterms:created xsi:type="dcterms:W3CDTF">2022-04-14T03:53:00Z</dcterms:created>
  <dcterms:modified xsi:type="dcterms:W3CDTF">2022-04-18T13:39:17Z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B76C5E08130E4312A5B542648A29B4C6</vt:lpwstr>
  </property>
  <property fmtid="{D5CDD505-2E9C-101B-9397-08002B2CF9AE}" pid="3" name="KSOProductBuildVer">
    <vt:lpwstr>2052-11.1.0.11636</vt:lpwstr>
  </property>
</Properties>
</file>